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87" r:id="rId5"/>
    <p:sldId id="259" r:id="rId6"/>
    <p:sldId id="275" r:id="rId7"/>
    <p:sldId id="261" r:id="rId8"/>
    <p:sldId id="260" r:id="rId9"/>
    <p:sldId id="273" r:id="rId10"/>
    <p:sldId id="267" r:id="rId11"/>
    <p:sldId id="281" r:id="rId12"/>
    <p:sldId id="285" r:id="rId13"/>
    <p:sldId id="283" r:id="rId14"/>
    <p:sldId id="282" r:id="rId15"/>
    <p:sldId id="266" r:id="rId16"/>
    <p:sldId id="276" r:id="rId17"/>
    <p:sldId id="284" r:id="rId18"/>
    <p:sldId id="277" r:id="rId19"/>
    <p:sldId id="262" r:id="rId20"/>
    <p:sldId id="264" r:id="rId21"/>
    <p:sldId id="265" r:id="rId22"/>
    <p:sldId id="280" r:id="rId23"/>
    <p:sldId id="272" r:id="rId24"/>
    <p:sldId id="271" r:id="rId25"/>
    <p:sldId id="268" r:id="rId26"/>
    <p:sldId id="279" r:id="rId27"/>
    <p:sldId id="263" r:id="rId28"/>
    <p:sldId id="278" r:id="rId29"/>
    <p:sldId id="27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>
        <p:scale>
          <a:sx n="50" d="100"/>
          <a:sy n="50" d="100"/>
        </p:scale>
        <p:origin x="-714" y="-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70FCEDD-ABD2-47F5-BDDE-396F0FF0BCEA}"/>
              </a:ext>
            </a:extLst>
          </p:cNvPr>
          <p:cNvSpPr/>
          <p:nvPr userDrawn="1"/>
        </p:nvSpPr>
        <p:spPr>
          <a:xfrm>
            <a:off x="3880658" y="540327"/>
            <a:ext cx="4430684" cy="596022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07BBE41-BDFB-4E42-AAD8-33555CF5BDA4}"/>
              </a:ext>
            </a:extLst>
          </p:cNvPr>
          <p:cNvSpPr/>
          <p:nvPr userDrawn="1"/>
        </p:nvSpPr>
        <p:spPr>
          <a:xfrm>
            <a:off x="3514987" y="209725"/>
            <a:ext cx="944178" cy="86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22F94AE-A2E5-4BE2-8AD3-AD5DB573DF5A}"/>
              </a:ext>
            </a:extLst>
          </p:cNvPr>
          <p:cNvSpPr/>
          <p:nvPr userDrawn="1"/>
        </p:nvSpPr>
        <p:spPr>
          <a:xfrm>
            <a:off x="3514987" y="536895"/>
            <a:ext cx="704675" cy="8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309576" y="5723313"/>
            <a:ext cx="944962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dirty="0"/>
              <a:t>21</a:t>
            </a:r>
            <a:r>
              <a:rPr lang="ko-KR" altLang="en-US" dirty="0"/>
              <a:t>시간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8EEB2AA-F21E-48F9-B0DD-CE0B6FC8768F}"/>
              </a:ext>
            </a:extLst>
          </p:cNvPr>
          <p:cNvSpPr/>
          <p:nvPr userDrawn="1"/>
        </p:nvSpPr>
        <p:spPr>
          <a:xfrm>
            <a:off x="3882045" y="3429000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3A13CEE-EDBE-434A-8170-59F457D0BA8C}"/>
              </a:ext>
            </a:extLst>
          </p:cNvPr>
          <p:cNvSpPr/>
          <p:nvPr userDrawn="1"/>
        </p:nvSpPr>
        <p:spPr>
          <a:xfrm>
            <a:off x="3882045" y="4138991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76651D3-1BE3-4AEB-AA23-FF862A27E324}"/>
              </a:ext>
            </a:extLst>
          </p:cNvPr>
          <p:cNvSpPr/>
          <p:nvPr userDrawn="1"/>
        </p:nvSpPr>
        <p:spPr>
          <a:xfrm>
            <a:off x="3882045" y="4848982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6B33C24A-67AF-4D98-A117-D6CCF86A8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548341" y="1474094"/>
            <a:ext cx="3095317" cy="1069848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스타일 편집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7D6FD5E-CBC9-44A4-A44B-77B256F513A7}"/>
              </a:ext>
            </a:extLst>
          </p:cNvPr>
          <p:cNvSpPr/>
          <p:nvPr userDrawn="1"/>
        </p:nvSpPr>
        <p:spPr>
          <a:xfrm>
            <a:off x="8470669" y="5320145"/>
            <a:ext cx="1221971" cy="118040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65B4499E-858C-44BB-ACA5-72DFB08C1A80}"/>
              </a:ext>
            </a:extLst>
          </p:cNvPr>
          <p:cNvSpPr/>
          <p:nvPr userDrawn="1"/>
        </p:nvSpPr>
        <p:spPr>
          <a:xfrm>
            <a:off x="9851967" y="5723313"/>
            <a:ext cx="804607" cy="777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C6325F5-B146-477F-8CB5-014F3D5F7FA8}"/>
              </a:ext>
            </a:extLst>
          </p:cNvPr>
          <p:cNvSpPr/>
          <p:nvPr userDrawn="1"/>
        </p:nvSpPr>
        <p:spPr>
          <a:xfrm>
            <a:off x="10815902" y="6018414"/>
            <a:ext cx="512022" cy="4946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C26ED1E-294A-48A5-A2D4-2C0DF4439E9A}"/>
              </a:ext>
            </a:extLst>
          </p:cNvPr>
          <p:cNvSpPr/>
          <p:nvPr userDrawn="1"/>
        </p:nvSpPr>
        <p:spPr>
          <a:xfrm rot="20143637">
            <a:off x="3556248" y="1116499"/>
            <a:ext cx="335559" cy="3271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6442132-8C10-4384-88DB-1B1353D66A46}"/>
              </a:ext>
            </a:extLst>
          </p:cNvPr>
          <p:cNvGrpSpPr/>
          <p:nvPr userDrawn="1"/>
        </p:nvGrpSpPr>
        <p:grpSpPr>
          <a:xfrm>
            <a:off x="1886782" y="2450264"/>
            <a:ext cx="1561821" cy="3210457"/>
            <a:chOff x="1886782" y="2450264"/>
            <a:chExt cx="1561821" cy="3210457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24304CC-AF21-400E-846B-8590ED9AAD9B}"/>
                </a:ext>
              </a:extLst>
            </p:cNvPr>
            <p:cNvSpPr/>
            <p:nvPr/>
          </p:nvSpPr>
          <p:spPr>
            <a:xfrm rot="17179203">
              <a:off x="2811876" y="245445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D661E2CE-FD98-4FCF-A26F-C4863D204FDA}"/>
                </a:ext>
              </a:extLst>
            </p:cNvPr>
            <p:cNvSpPr/>
            <p:nvPr/>
          </p:nvSpPr>
          <p:spPr>
            <a:xfrm rot="15564537">
              <a:off x="3117238" y="3755282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23E2F3EA-0ACF-4541-B951-ABFCE930AC38}"/>
                </a:ext>
              </a:extLst>
            </p:cNvPr>
            <p:cNvSpPr/>
            <p:nvPr/>
          </p:nvSpPr>
          <p:spPr>
            <a:xfrm rot="18223862">
              <a:off x="2378521" y="5329357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AA5FC0A8-B443-4ABC-A0B4-DF06527A44FD}"/>
                </a:ext>
              </a:extLst>
            </p:cNvPr>
            <p:cNvSpPr/>
            <p:nvPr/>
          </p:nvSpPr>
          <p:spPr>
            <a:xfrm rot="3674546">
              <a:off x="1882587" y="420156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3B7C006-35BA-4CF8-8273-F3F0B74C8641}"/>
              </a:ext>
            </a:extLst>
          </p:cNvPr>
          <p:cNvSpPr/>
          <p:nvPr userDrawn="1"/>
        </p:nvSpPr>
        <p:spPr>
          <a:xfrm>
            <a:off x="7975783" y="888473"/>
            <a:ext cx="335559" cy="32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7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33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40654"/>
            <a:ext cx="7924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35361"/>
            <a:ext cx="10972800" cy="459943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8B646CF-A98E-410B-A116-611C93A3665D}"/>
              </a:ext>
            </a:extLst>
          </p:cNvPr>
          <p:cNvGrpSpPr/>
          <p:nvPr userDrawn="1"/>
        </p:nvGrpSpPr>
        <p:grpSpPr>
          <a:xfrm>
            <a:off x="-138669" y="0"/>
            <a:ext cx="1015663" cy="6858000"/>
            <a:chOff x="-138669" y="0"/>
            <a:chExt cx="1015663" cy="685800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EC91178D-A399-4F62-B066-C21420C4E476}"/>
                </a:ext>
              </a:extLst>
            </p:cNvPr>
            <p:cNvSpPr/>
            <p:nvPr userDrawn="1"/>
          </p:nvSpPr>
          <p:spPr>
            <a:xfrm>
              <a:off x="0" y="0"/>
              <a:ext cx="748145" cy="6858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AF1BA2A-B530-4797-AAB9-EDB20009942D}"/>
                </a:ext>
              </a:extLst>
            </p:cNvPr>
            <p:cNvSpPr txBox="1"/>
            <p:nvPr userDrawn="1"/>
          </p:nvSpPr>
          <p:spPr>
            <a:xfrm rot="16200000">
              <a:off x="-1709291" y="4271715"/>
              <a:ext cx="4156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1.2.3.4.5.6.7</a:t>
              </a:r>
              <a:endParaRPr lang="ko-KR" altLang="en-US" sz="6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68B5C28-49B2-43F6-86F1-9B829746A388}"/>
              </a:ext>
            </a:extLst>
          </p:cNvPr>
          <p:cNvGrpSpPr/>
          <p:nvPr userDrawn="1"/>
        </p:nvGrpSpPr>
        <p:grpSpPr>
          <a:xfrm>
            <a:off x="10773295" y="-1"/>
            <a:ext cx="1418705" cy="723208"/>
            <a:chOff x="10773295" y="-1"/>
            <a:chExt cx="1418705" cy="723208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9EC2DC9E-E673-4A35-89F3-9C51E4C4E056}"/>
                </a:ext>
              </a:extLst>
            </p:cNvPr>
            <p:cNvSpPr/>
            <p:nvPr userDrawn="1"/>
          </p:nvSpPr>
          <p:spPr>
            <a:xfrm>
              <a:off x="10930071" y="-1"/>
              <a:ext cx="1261929" cy="64093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="" xmlns:a16="http://schemas.microsoft.com/office/drawing/2014/main" id="{FDD1C490-3E34-411D-B8EF-CF594D07534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1178248" y="0"/>
              <a:ext cx="931025" cy="630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2500" lnSpcReduction="20000"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dirty="0"/>
                <a:t>아이디어</a:t>
              </a:r>
              <a:r>
                <a:rPr lang="en-US" altLang="ko-KR" dirty="0"/>
                <a:t/>
              </a:r>
              <a:br>
                <a:rPr lang="en-US" altLang="ko-KR" dirty="0"/>
              </a:br>
              <a:r>
                <a:rPr lang="ko-KR" altLang="en-US" dirty="0"/>
                <a:t>제안서</a:t>
              </a:r>
              <a:endParaRPr 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7E585D7-E697-4D92-82F6-2A9A10746B4D}"/>
                </a:ext>
              </a:extLst>
            </p:cNvPr>
            <p:cNvSpPr/>
            <p:nvPr userDrawn="1"/>
          </p:nvSpPr>
          <p:spPr>
            <a:xfrm>
              <a:off x="10773295" y="465513"/>
              <a:ext cx="322227" cy="25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8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3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888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719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3508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090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376814"/>
            <a:ext cx="10972800" cy="1040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youtu.be/Gy6N5kwIR7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tv.naver.com/v/37005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6418D4-0EAF-4855-9508-0A9E8D5D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778" y="1908923"/>
            <a:ext cx="3095317" cy="106984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AAB4D62-B810-47F5-B62E-4B1154E97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7965" y="6067261"/>
            <a:ext cx="944962" cy="59436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정재호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-209550" y="-2368770"/>
            <a:ext cx="13563600" cy="2311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전반적으로 </a:t>
            </a:r>
            <a:r>
              <a:rPr lang="ko-KR" altLang="en-US" sz="1600" dirty="0" err="1">
                <a:solidFill>
                  <a:srgbClr val="FF0000"/>
                </a:solidFill>
              </a:rPr>
              <a:t>프리젠테이션이</a:t>
            </a:r>
            <a:r>
              <a:rPr lang="ko-KR" altLang="en-US" sz="1600" dirty="0">
                <a:solidFill>
                  <a:srgbClr val="FF0000"/>
                </a:solidFill>
              </a:rPr>
              <a:t> 가장 안정적이다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과제심사나 면접에 서 자신이  어필 할 수 있는 부분을 고민해서  준비하면 좋을 것 같다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FF0000"/>
                </a:solidFill>
              </a:rPr>
              <a:t>시장분석이 개발자 입장이 아니라 회사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경영자 입장에 가까운 분석이다</a:t>
            </a:r>
            <a:r>
              <a:rPr lang="en-US" altLang="ko-KR" sz="1600" dirty="0" smtClean="0">
                <a:solidFill>
                  <a:srgbClr val="FF0000"/>
                </a:solidFill>
              </a:rPr>
              <a:t>. </a:t>
            </a:r>
            <a:r>
              <a:rPr lang="ko-KR" altLang="en-US" sz="1600" dirty="0" smtClean="0">
                <a:solidFill>
                  <a:srgbClr val="FF0000"/>
                </a:solidFill>
              </a:rPr>
              <a:t>개발비용이나 이런 것 보다는 장르와 해당 장르에서 </a:t>
            </a:r>
            <a:r>
              <a:rPr lang="ko-KR" altLang="en-US" sz="1600" dirty="0" smtClean="0">
                <a:solidFill>
                  <a:srgbClr val="FF0000"/>
                </a:solidFill>
              </a:rPr>
              <a:t>분석하는 것이 좋을 것 같다</a:t>
            </a:r>
            <a:r>
              <a:rPr lang="en-US" altLang="ko-KR" sz="1600" smtClean="0">
                <a:solidFill>
                  <a:srgbClr val="FF0000"/>
                </a:solidFill>
              </a:rPr>
              <a:t>.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FF0000"/>
                </a:solidFill>
              </a:rPr>
              <a:t>시장분석에 근거가 되는 객관적 자료가 너무 부족하며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타겟</a:t>
            </a:r>
            <a:r>
              <a:rPr lang="ko-KR" altLang="en-US" sz="1600" dirty="0" smtClean="0">
                <a:solidFill>
                  <a:srgbClr val="FF0000"/>
                </a:solidFill>
              </a:rPr>
              <a:t> 유저에 대한 부분은 있지만 자신이 만들고자 하는 장르에 대한 시장적 분석이 부족하다</a:t>
            </a:r>
            <a:r>
              <a:rPr lang="en-US" altLang="ko-KR" sz="1600" dirty="0" smtClean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FF0000"/>
                </a:solidFill>
              </a:rPr>
              <a:t>내가 만들 게임에 대한 설명보다  참고한 게임 설명이 더 많고 예시로 든 게임 자체의  화면구조 플랫폼이 모두 다르다  보니 제안하는 게임에 대한 플레이 방식이나 특징이 생각나지도 않는다</a:t>
            </a:r>
            <a:r>
              <a:rPr lang="en-US" altLang="ko-KR" sz="1600" dirty="0" smtClean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FF0000"/>
                </a:solidFill>
              </a:rPr>
              <a:t>설명하는 글을 </a:t>
            </a:r>
            <a:r>
              <a:rPr lang="en-US" altLang="ko-KR" sz="1600" dirty="0" smtClean="0">
                <a:solidFill>
                  <a:srgbClr val="FF0000"/>
                </a:solidFill>
              </a:rPr>
              <a:t>14~16</a:t>
            </a:r>
            <a:r>
              <a:rPr lang="ko-KR" altLang="en-US" sz="1600" dirty="0" smtClean="0">
                <a:solidFill>
                  <a:srgbClr val="FF0000"/>
                </a:solidFill>
              </a:rPr>
              <a:t>폰트 크기로 본문을 설명해서 페이지 수를 줄이고 게임에 대한 설명을 더 자세히 할 수 있도록 문서를 구성 할 것</a:t>
            </a:r>
            <a:r>
              <a:rPr lang="en-US" altLang="ko-KR" sz="1600" dirty="0" smtClean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7388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58" y="242371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8" y="1527048"/>
            <a:ext cx="10972800" cy="847036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ko-KR" altLang="en-US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개체, 다채로운, 창문이(가) 표시된 사진&#10;&#10;자동 생성된 설명">
            <a:extLst>
              <a:ext uri="{FF2B5EF4-FFF2-40B4-BE49-F238E27FC236}">
                <a16:creationId xmlns="" xmlns:a16="http://schemas.microsoft.com/office/drawing/2014/main" id="{0B99A783-456B-48E3-9786-095980A5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7" y="2374085"/>
            <a:ext cx="4443382" cy="2956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42E770-DFF4-40EF-88F8-D5050B0EA05C}"/>
              </a:ext>
            </a:extLst>
          </p:cNvPr>
          <p:cNvSpPr txBox="1"/>
          <p:nvPr/>
        </p:nvSpPr>
        <p:spPr>
          <a:xfrm>
            <a:off x="5979037" y="2999048"/>
            <a:ext cx="4134465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텍 성장 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무기 컨셉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독특한 스테이지 진행방식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스토리와 적절히 융화되는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DA9866A-5E44-4C69-ADFA-8A4C907AA94E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27BBDC4-FE68-48F3-8BCB-65F192E47C16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03627ED-5C86-43BC-B379-41D1C943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8331243-0589-4A34-B4A0-3F0EC29C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4F1DDA-5E7D-4204-AF63-C970BE42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6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4BA40AC-8AEB-41AA-A341-F4E352170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9" y="2314361"/>
            <a:ext cx="5219699" cy="293652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32C3F2A0-EC1F-4003-A159-EE444C95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9" y="1527048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ko-KR" altLang="en-US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 </a:t>
            </a:r>
            <a:r>
              <a:rPr lang="en-US" altLang="ko-KR" sz="2000" dirty="0"/>
              <a:t>- </a:t>
            </a:r>
            <a:r>
              <a:rPr lang="ko-KR" altLang="en-US" sz="2000" dirty="0"/>
              <a:t>성장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="" xmlns:a16="http://schemas.microsoft.com/office/drawing/2014/main" id="{A0B73E12-B4CB-4E09-A964-22B8F1C8D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7" y="2314361"/>
            <a:ext cx="4894200" cy="2936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5F56E70-4B2B-4D43-B363-B5A5254AF91C}"/>
              </a:ext>
            </a:extLst>
          </p:cNvPr>
          <p:cNvSpPr txBox="1"/>
          <p:nvPr/>
        </p:nvSpPr>
        <p:spPr>
          <a:xfrm>
            <a:off x="6645988" y="5360614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무기마다 각기 다른 특징을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3238FA5-BAAE-45D8-96B5-49D3A36F4B8F}"/>
              </a:ext>
            </a:extLst>
          </p:cNvPr>
          <p:cNvSpPr/>
          <p:nvPr/>
        </p:nvSpPr>
        <p:spPr>
          <a:xfrm>
            <a:off x="16778" y="2597685"/>
            <a:ext cx="721453" cy="26027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84B62D3-4EFB-4EFE-9FF3-FAE8B1CACDF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8C16781-C5B0-45FC-AB13-826ACAAA0F84}"/>
              </a:ext>
            </a:extLst>
          </p:cNvPr>
          <p:cNvSpPr txBox="1"/>
          <p:nvPr/>
        </p:nvSpPr>
        <p:spPr>
          <a:xfrm>
            <a:off x="908657" y="5289833"/>
            <a:ext cx="5767926" cy="875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/>
              <a:t>캐릭터의 레벨이 상승하면 보상으로 세가지 스킬 또는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능력치를 하나 선택하는 것으로 캐릭터를 육성해 나감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27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스테이지 진행방식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499920"/>
            <a:ext cx="721453" cy="26845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DBA2E25-F2F3-44A3-816D-76C2F957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="" xmlns:a16="http://schemas.microsoft.com/office/drawing/2014/main" id="{61A7E1E4-AD13-4861-BA0C-374CAE61C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6" y="2409319"/>
            <a:ext cx="5672667" cy="3781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2270AF4-19B9-42F1-8216-F8C1DA639E7C}"/>
              </a:ext>
            </a:extLst>
          </p:cNvPr>
          <p:cNvSpPr txBox="1"/>
          <p:nvPr/>
        </p:nvSpPr>
        <p:spPr>
          <a:xfrm>
            <a:off x="6831863" y="3334657"/>
            <a:ext cx="527580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3, 6, 9 </a:t>
            </a:r>
            <a:r>
              <a:rPr lang="ko-KR" altLang="en-US" dirty="0"/>
              <a:t>스테이지 마다 다양한 미니게임 던전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지루해질 수 있는 타이밍에 분위기 전환 요소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골드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경험치</a:t>
            </a:r>
            <a:r>
              <a:rPr lang="en-US" altLang="ko-KR" dirty="0"/>
              <a:t> </a:t>
            </a:r>
            <a:r>
              <a:rPr lang="ko-KR" altLang="en-US" dirty="0"/>
              <a:t>등 특정 재화 또는 포인트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드랍율</a:t>
            </a:r>
            <a:r>
              <a:rPr lang="ko-KR" altLang="en-US" dirty="0"/>
              <a:t>  </a:t>
            </a:r>
            <a:r>
              <a:rPr lang="en-US" altLang="ko-KR" dirty="0"/>
              <a:t>UP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87253" y="-595490"/>
            <a:ext cx="1004830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미니 게임이 이 장르에 적합하고 유저에게 새로운 재미를 줄 수 있을까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6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FB88B67-764E-434C-969B-AA26621E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BD26C5-2242-48C1-8FAB-0A3716F8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 추가 방법 </a:t>
            </a:r>
            <a:r>
              <a:rPr lang="en-US" altLang="ko-KR" sz="2000" dirty="0"/>
              <a:t>– </a:t>
            </a:r>
            <a:r>
              <a:rPr lang="ko-KR" altLang="en-US" sz="2000" dirty="0"/>
              <a:t>스토리 활용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ADE2B5B-54E1-459E-8E37-2A5C9FEB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9" y="2600131"/>
            <a:ext cx="3925012" cy="2198007"/>
          </a:xfrm>
          <a:prstGeom prst="rect">
            <a:avLst/>
          </a:prstGeom>
        </p:spPr>
      </p:pic>
      <p:pic>
        <p:nvPicPr>
          <p:cNvPr id="5" name="그림 4" descr="실내, 슬롯머신, 도로이(가) 표시된 사진&#10;&#10;자동 생성된 설명">
            <a:extLst>
              <a:ext uri="{FF2B5EF4-FFF2-40B4-BE49-F238E27FC236}">
                <a16:creationId xmlns="" xmlns:a16="http://schemas.microsoft.com/office/drawing/2014/main" id="{FC1BE5C6-F36A-499C-9304-B5ADE35A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21" y="2600131"/>
            <a:ext cx="3502851" cy="2101711"/>
          </a:xfrm>
          <a:prstGeom prst="rect">
            <a:avLst/>
          </a:prstGeom>
        </p:spPr>
      </p:pic>
      <p:pic>
        <p:nvPicPr>
          <p:cNvPr id="6" name="그림 5" descr="실내, 개체, 컴퓨터이(가) 표시된 사진&#10;&#10;자동 생성된 설명">
            <a:extLst>
              <a:ext uri="{FF2B5EF4-FFF2-40B4-BE49-F238E27FC236}">
                <a16:creationId xmlns="" xmlns:a16="http://schemas.microsoft.com/office/drawing/2014/main" id="{902AC746-E924-4CA8-B8C7-273995347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89" y="2600131"/>
            <a:ext cx="3155724" cy="2101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D9BAA6E-FB9E-4BCB-8BB1-FABB9E5095E8}"/>
              </a:ext>
            </a:extLst>
          </p:cNvPr>
          <p:cNvSpPr txBox="1"/>
          <p:nvPr/>
        </p:nvSpPr>
        <p:spPr>
          <a:xfrm>
            <a:off x="763674" y="5089692"/>
            <a:ext cx="10376906" cy="8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기존의 악당이었던 몬스터를 플레이 가능한 캐릭터로 만든다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스토리상 유저에게 구조 받은 캐릭터가 악당에 대한 복수심으로 주인공을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331DCEA-19CD-4C67-B9D6-0F34396F749E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6089EE0-2A8B-4EAA-B667-BCAFF03185C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34146AF-4A45-4DC0-A09C-F44D3D7B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 확충 방법 </a:t>
            </a:r>
            <a:r>
              <a:rPr lang="en-US" altLang="ko-KR" sz="2000" dirty="0"/>
              <a:t>– </a:t>
            </a:r>
            <a:r>
              <a:rPr lang="ko-KR" altLang="en-US" sz="2000" dirty="0"/>
              <a:t>무기추가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5F5027D-EE82-443D-8E59-F53F86B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08" y="2290762"/>
            <a:ext cx="3415300" cy="386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AB6151-7A5F-458F-B721-756A505E4F30}"/>
              </a:ext>
            </a:extLst>
          </p:cNvPr>
          <p:cNvSpPr txBox="1"/>
          <p:nvPr/>
        </p:nvSpPr>
        <p:spPr>
          <a:xfrm>
            <a:off x="4942379" y="3542406"/>
            <a:ext cx="669125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신규 클래스를 만들어 유저에게 새로운 경험을 할 수 있도록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클래스 전용 무기를 통해 새로운 전투 방식을 적용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새로운 무기를 수집하기 위해 도전하는 유저가 늘어날 것 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665764"/>
            <a:ext cx="721453" cy="25187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DBA2E25-F2F3-44A3-816D-76C2F9579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21" y="541115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42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05091"/>
          </a:xfrm>
        </p:spPr>
        <p:txBody>
          <a:bodyPr/>
          <a:lstStyle/>
          <a:p>
            <a:r>
              <a:rPr lang="ko-KR" altLang="en-US" dirty="0" err="1"/>
              <a:t>크루세이더</a:t>
            </a:r>
            <a:r>
              <a:rPr lang="ko-KR" altLang="en-US" dirty="0"/>
              <a:t> 퀘스트 </a:t>
            </a:r>
            <a:r>
              <a:rPr lang="en-US" altLang="ko-KR" sz="2000" dirty="0"/>
              <a:t>(UI </a:t>
            </a:r>
            <a:r>
              <a:rPr lang="ko-KR" altLang="en-US" sz="2000" dirty="0"/>
              <a:t>그래픽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A09B2E-5065-4119-8FCC-F06139CD1F5E}"/>
              </a:ext>
            </a:extLst>
          </p:cNvPr>
          <p:cNvSpPr txBox="1"/>
          <p:nvPr/>
        </p:nvSpPr>
        <p:spPr>
          <a:xfrm>
            <a:off x="1284978" y="4966705"/>
            <a:ext cx="9831538" cy="1291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기획하고 있는 게임이 지향하는 그래픽과 </a:t>
            </a:r>
            <a:r>
              <a:rPr lang="en-US" altLang="ko-KR" dirty="0"/>
              <a:t>UI</a:t>
            </a:r>
            <a:r>
              <a:rPr lang="ko-KR" altLang="en-US" dirty="0"/>
              <a:t>연출</a:t>
            </a:r>
            <a:r>
              <a:rPr lang="en-US" altLang="ko-KR" dirty="0"/>
              <a:t>,</a:t>
            </a:r>
            <a:r>
              <a:rPr lang="ko-KR" altLang="en-US" dirty="0"/>
              <a:t> 분위기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</a:t>
            </a:r>
            <a:r>
              <a:rPr lang="en-US" altLang="ko-KR" dirty="0"/>
              <a:t>-</a:t>
            </a:r>
            <a:r>
              <a:rPr lang="ko-KR" altLang="en-US" dirty="0"/>
              <a:t>게임 그래픽은 도트이지만 게임 외적으로 캐릭터를 일러스트로 디자인</a:t>
            </a:r>
            <a:r>
              <a:rPr lang="en-US" altLang="ko-KR" dirty="0"/>
              <a:t>(</a:t>
            </a:r>
            <a:r>
              <a:rPr lang="ko-KR" altLang="en-US" dirty="0"/>
              <a:t>캐릭터 상품화 가능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SD </a:t>
            </a:r>
            <a:r>
              <a:rPr lang="ko-KR" altLang="en-US" dirty="0"/>
              <a:t>캐릭터 이지만 유저에게 확실하게 보이는 액션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E2E5817-4351-4DEB-A9B9-25B950D371CC}"/>
              </a:ext>
            </a:extLst>
          </p:cNvPr>
          <p:cNvSpPr/>
          <p:nvPr/>
        </p:nvSpPr>
        <p:spPr>
          <a:xfrm>
            <a:off x="16778" y="2634174"/>
            <a:ext cx="721453" cy="25717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CED77D6-A430-41D6-944B-FEB7D303EBE8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172F5A-9290-4394-8CCE-DC2D7868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480CD5C-137F-435A-8B3B-2B900783F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62" y="2344048"/>
            <a:ext cx="45005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2B2E16-F771-4F9E-8BDF-7CB18236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E5CA315-086F-4093-B41B-44868DE3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35" y="1527048"/>
            <a:ext cx="10972800" cy="693638"/>
          </a:xfrm>
        </p:spPr>
        <p:txBody>
          <a:bodyPr/>
          <a:lstStyle/>
          <a:p>
            <a:r>
              <a:rPr lang="ko-KR" altLang="en-US" dirty="0"/>
              <a:t>방치형 </a:t>
            </a:r>
            <a:r>
              <a:rPr lang="en-US" altLang="ko-KR" dirty="0"/>
              <a:t>RPG 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026" name="Picture 2" descr="탭 타이탄 환생에 대한 이미지 검색결과">
            <a:extLst>
              <a:ext uri="{FF2B5EF4-FFF2-40B4-BE49-F238E27FC236}">
                <a16:creationId xmlns="" xmlns:a16="http://schemas.microsoft.com/office/drawing/2014/main" id="{FCBE4F5E-A42C-4840-9C59-9EEEEA7D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25" y="2220686"/>
            <a:ext cx="2300655" cy="409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40DB854-B518-41B2-A96D-0CD72E2938A7}"/>
              </a:ext>
            </a:extLst>
          </p:cNvPr>
          <p:cNvSpPr txBox="1"/>
          <p:nvPr/>
        </p:nvSpPr>
        <p:spPr>
          <a:xfrm>
            <a:off x="4517474" y="2789815"/>
            <a:ext cx="7143302" cy="2809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 시스템을 차용한 방치형 </a:t>
            </a:r>
            <a:r>
              <a:rPr lang="en-US" altLang="ko-KR" sz="2000" dirty="0"/>
              <a:t>RPG (</a:t>
            </a:r>
            <a:r>
              <a:rPr lang="ko-KR" altLang="en-US" sz="2000" dirty="0"/>
              <a:t>대표적으로 탭 타이탄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영웅의 특정 등급에 따라 환생 보상이 차등적으로 주어진다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더 이상 컨텐츠 진행이 어려울 때 주로 사용된다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환생으로 이전 스테이지에서 획득하지 못했던 아이템 또는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능력치를 획득하여</a:t>
            </a:r>
            <a:r>
              <a:rPr lang="en-US" altLang="ko-KR" sz="2000" dirty="0"/>
              <a:t> </a:t>
            </a:r>
            <a:r>
              <a:rPr lang="ko-KR" altLang="en-US" sz="2000" dirty="0"/>
              <a:t>새롭게 도전 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 포인트가 재화로 사용되기도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47BABFF-7C45-45C2-8DDE-4CB2F750904C}"/>
              </a:ext>
            </a:extLst>
          </p:cNvPr>
          <p:cNvSpPr/>
          <p:nvPr/>
        </p:nvSpPr>
        <p:spPr>
          <a:xfrm>
            <a:off x="16778" y="2483141"/>
            <a:ext cx="721453" cy="27099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48BD81A-17B6-46BE-AA33-3B9A78803522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3E1C113-791E-43E2-8B16-BBFFF468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87253" y="-595490"/>
            <a:ext cx="100483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 smtClean="0">
                <a:solidFill>
                  <a:srgbClr val="FF0000"/>
                </a:solidFill>
              </a:rPr>
              <a:t>방치형</a:t>
            </a:r>
            <a:r>
              <a:rPr lang="ko-KR" altLang="en-US" dirty="0" smtClean="0">
                <a:solidFill>
                  <a:srgbClr val="FF0000"/>
                </a:solidFill>
              </a:rPr>
              <a:t> 게임이</a:t>
            </a:r>
            <a:r>
              <a:rPr lang="en-US" altLang="ko-KR" dirty="0" smtClean="0">
                <a:solidFill>
                  <a:srgbClr val="FF0000"/>
                </a:solidFill>
              </a:rPr>
              <a:t>… </a:t>
            </a:r>
            <a:r>
              <a:rPr lang="ko-KR" altLang="en-US" dirty="0" smtClean="0">
                <a:solidFill>
                  <a:srgbClr val="FF0000"/>
                </a:solidFill>
              </a:rPr>
              <a:t>과연 </a:t>
            </a:r>
            <a:r>
              <a:rPr lang="ko-KR" altLang="en-US" dirty="0" err="1" smtClean="0">
                <a:solidFill>
                  <a:srgbClr val="FF0000"/>
                </a:solidFill>
              </a:rPr>
              <a:t>소울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라이트</a:t>
            </a:r>
            <a:r>
              <a:rPr lang="ko-KR" altLang="en-US" dirty="0" smtClean="0">
                <a:solidFill>
                  <a:srgbClr val="FF0000"/>
                </a:solidFill>
              </a:rPr>
              <a:t> 장르와 어울릴까</a:t>
            </a:r>
            <a:r>
              <a:rPr lang="en-US" altLang="ko-KR" dirty="0" smtClean="0">
                <a:solidFill>
                  <a:srgbClr val="FF0000"/>
                </a:solidFill>
              </a:rPr>
              <a:t>?  </a:t>
            </a:r>
            <a:r>
              <a:rPr lang="ko-KR" altLang="en-US" dirty="0" smtClean="0">
                <a:solidFill>
                  <a:srgbClr val="FF0000"/>
                </a:solidFill>
              </a:rPr>
              <a:t>너무 가벼워진 것은 아닐까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3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AB814E-2D40-4364-859A-8E61B1B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– </a:t>
            </a:r>
            <a:r>
              <a:rPr lang="ko-KR" altLang="en-US" sz="2000" dirty="0"/>
              <a:t>유사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4786E9D-6DEA-4D19-9DCC-DC43DA67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2784335" cy="649039"/>
          </a:xfrm>
        </p:spPr>
        <p:txBody>
          <a:bodyPr/>
          <a:lstStyle/>
          <a:p>
            <a:r>
              <a:rPr lang="ko-KR" altLang="en-US" dirty="0" err="1"/>
              <a:t>크로노소드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27A06F0-ECA3-4297-B62C-E29FC4A7F7B5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5A98945-C14B-4AA5-8259-DC1FDC6D1C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23D1E1F-633F-419B-9F2C-6D2FD7F14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DDF2B61-E4C9-4DB0-9891-5B3D1202D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83" y="2362793"/>
            <a:ext cx="4635151" cy="2603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E94F493-8A91-4B6E-9A80-C37F85B2A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72" y="2362793"/>
            <a:ext cx="4635151" cy="2611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D68A754-EB79-4D97-99B4-45DC481C8C2E}"/>
              </a:ext>
            </a:extLst>
          </p:cNvPr>
          <p:cNvSpPr txBox="1"/>
          <p:nvPr/>
        </p:nvSpPr>
        <p:spPr>
          <a:xfrm>
            <a:off x="1258183" y="5524293"/>
            <a:ext cx="10022295" cy="875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2D </a:t>
            </a:r>
            <a:r>
              <a:rPr lang="ko-KR" altLang="en-US" dirty="0"/>
              <a:t>도트 </a:t>
            </a:r>
            <a:r>
              <a:rPr lang="ko-KR" altLang="en-US" dirty="0" err="1"/>
              <a:t>그레픽의</a:t>
            </a:r>
            <a:r>
              <a:rPr lang="ko-KR" altLang="en-US" dirty="0"/>
              <a:t> </a:t>
            </a:r>
            <a:r>
              <a:rPr lang="ko-KR" altLang="en-US" dirty="0" err="1"/>
              <a:t>소울라이크</a:t>
            </a:r>
            <a:r>
              <a:rPr lang="ko-KR" altLang="en-US" dirty="0"/>
              <a:t> 장르로 콘솔 시장에 현재 출시 준비 중인 게임이다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기획하고 있는 게임과 분위기와 연출에서 차이가 있지만 전투 방식에서 참고할 것이 많은 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D1C08FC-2495-4941-9358-ACB10A64FF0E}"/>
              </a:ext>
            </a:extLst>
          </p:cNvPr>
          <p:cNvSpPr txBox="1"/>
          <p:nvPr/>
        </p:nvSpPr>
        <p:spPr>
          <a:xfrm>
            <a:off x="1491737" y="4959930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ㄴ</a:t>
            </a:r>
            <a:r>
              <a:rPr lang="ko-KR" altLang="en-US" sz="1400" dirty="0"/>
              <a:t> 공격을 회피하고 빈틈을 노리는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F2B85AE-3BF9-4DC5-B1A2-EDBB6552369D}"/>
              </a:ext>
            </a:extLst>
          </p:cNvPr>
          <p:cNvSpPr txBox="1"/>
          <p:nvPr/>
        </p:nvSpPr>
        <p:spPr>
          <a:xfrm>
            <a:off x="6968772" y="4959930"/>
            <a:ext cx="360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ㄴ</a:t>
            </a:r>
            <a:r>
              <a:rPr lang="ko-KR" altLang="en-US" sz="1400" dirty="0"/>
              <a:t> 막기가 가능하지만 노란색은 위험을 의미</a:t>
            </a:r>
          </a:p>
        </p:txBody>
      </p:sp>
    </p:spTree>
    <p:extLst>
      <p:ext uri="{BB962C8B-B14F-4D97-AF65-F5344CB8AC3E}">
        <p14:creationId xmlns:p14="http://schemas.microsoft.com/office/powerpoint/2010/main" val="44621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4DE844-D742-4161-B406-C8AC56F6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– </a:t>
            </a:r>
            <a:r>
              <a:rPr lang="ko-KR" altLang="en-US" sz="2000" dirty="0"/>
              <a:t>게임 초안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C22C007-47F6-4EF9-80A9-F5218A21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90" y="1527048"/>
            <a:ext cx="10972800" cy="693638"/>
          </a:xfrm>
        </p:spPr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C889714-8DED-4F0E-B0A1-99A31A28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50" y="2274875"/>
            <a:ext cx="1904762" cy="380952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5CDD2A87-8A1C-4F57-BA69-9CFFDCCB34DD}"/>
              </a:ext>
            </a:extLst>
          </p:cNvPr>
          <p:cNvSpPr txBox="1">
            <a:spLocks/>
          </p:cNvSpPr>
          <p:nvPr/>
        </p:nvSpPr>
        <p:spPr bwMode="gray">
          <a:xfrm>
            <a:off x="5092472" y="1527048"/>
            <a:ext cx="5664668" cy="69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보상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F721655-D1B0-4A98-A0C3-2E0D48C2C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54363"/>
          <a:stretch/>
        </p:blipFill>
        <p:spPr>
          <a:xfrm>
            <a:off x="5349650" y="2773345"/>
            <a:ext cx="3857625" cy="217044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="" xmlns:a16="http://schemas.microsoft.com/office/drawing/2014/main" id="{CDBE3C01-79A1-4765-8079-A229BC0B2E7F}"/>
              </a:ext>
            </a:extLst>
          </p:cNvPr>
          <p:cNvSpPr/>
          <p:nvPr/>
        </p:nvSpPr>
        <p:spPr>
          <a:xfrm>
            <a:off x="6958982" y="2244508"/>
            <a:ext cx="720117" cy="8367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765E01-A6A5-4CC6-B9A2-C5584201F6CE}"/>
              </a:ext>
            </a:extLst>
          </p:cNvPr>
          <p:cNvSpPr txBox="1"/>
          <p:nvPr/>
        </p:nvSpPr>
        <p:spPr>
          <a:xfrm>
            <a:off x="3508012" y="553040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게임기 느낌의 초기 </a:t>
            </a:r>
            <a:r>
              <a:rPr lang="en-US" altLang="ko-KR" dirty="0"/>
              <a:t>UI</a:t>
            </a:r>
            <a:r>
              <a:rPr lang="ko-KR" altLang="en-US" dirty="0"/>
              <a:t> 구상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무거운 무기를 사용하는 몬스터의 공격은 막기 보다는 회피가 더 효과적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7FA3AE6-6CD9-499A-8C85-8A96BC91E3B8}"/>
              </a:ext>
            </a:extLst>
          </p:cNvPr>
          <p:cNvSpPr txBox="1"/>
          <p:nvPr/>
        </p:nvSpPr>
        <p:spPr>
          <a:xfrm>
            <a:off x="4886162" y="4707305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보상을 선택해 원하는 방향으로 캐릭터를 육성할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환생 시스템으로 이전에 선택하지 못했던 능력을 사용할 수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B262FCCB-17F9-4DD9-A9B5-C4A3C4BA4517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E98BF38-8A65-492A-AF96-95D930C5313A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56771C0-C247-4F16-BF2D-A4476CC76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08F64FE-4AE2-4A76-9587-CC091018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7589E4A-2257-4608-9619-05AB168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리듬게임적 요소와 </a:t>
            </a:r>
            <a:r>
              <a:rPr lang="en-US" altLang="ko-KR" sz="2400" dirty="0"/>
              <a:t>RPG</a:t>
            </a:r>
            <a:r>
              <a:rPr lang="ko-KR" altLang="en-US" sz="2400" dirty="0"/>
              <a:t>요소를 섞은 퓨전 장르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스토리 또는 도전 과제를 통해 아이템 수집과 캐릭터 육성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흘러나오는 음에 맞춰 적을 처치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육성한 캐릭터를 경쟁 모드를 통해 </a:t>
            </a:r>
            <a:r>
              <a:rPr lang="en-US" altLang="ko-KR" sz="2400" dirty="0"/>
              <a:t>4</a:t>
            </a:r>
            <a:r>
              <a:rPr lang="ko-KR" altLang="en-US" sz="2400" dirty="0"/>
              <a:t>명의 유저와 같은 음악에 동시에 대결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실수를 적게 하는 것이 관건</a:t>
            </a:r>
            <a:r>
              <a:rPr lang="en-US" altLang="ko-KR" sz="2400" dirty="0"/>
              <a:t>,</a:t>
            </a:r>
            <a:r>
              <a:rPr lang="ko-KR" altLang="en-US" sz="2400" dirty="0"/>
              <a:t> 최후에 살아 남는 </a:t>
            </a:r>
            <a:r>
              <a:rPr lang="en-US" altLang="ko-KR" sz="2400" dirty="0"/>
              <a:t>1</a:t>
            </a:r>
            <a:r>
              <a:rPr lang="ko-KR" altLang="en-US" sz="2400" dirty="0"/>
              <a:t>인이 우승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사용하는 캐릭터의 특성에 맞춰 다른 플레이어를 방해할 수 있는 아이템을 부여</a:t>
            </a:r>
            <a:r>
              <a:rPr lang="en-US" altLang="ko-KR" sz="2400" dirty="0"/>
              <a:t>(</a:t>
            </a:r>
            <a:r>
              <a:rPr lang="ko-KR" altLang="en-US" sz="2400" dirty="0"/>
              <a:t>플레이 타임이 길어지는 것을 막기위해 특정 단계부터 하나씩 주어짐</a:t>
            </a:r>
            <a:r>
              <a:rPr lang="en-US" altLang="ko-KR" sz="2400" dirty="0"/>
              <a:t>)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8CC478A-305F-43DA-8C83-B9C36ADAD64A}"/>
              </a:ext>
            </a:extLst>
          </p:cNvPr>
          <p:cNvSpPr/>
          <p:nvPr/>
        </p:nvSpPr>
        <p:spPr>
          <a:xfrm>
            <a:off x="16778" y="2491530"/>
            <a:ext cx="721453" cy="206321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D6F37C9-D5EE-47A8-B486-F3EA2A5C7F53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296857C-CFE6-4146-93C8-9DAAC60F1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1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A7BE0F-0DB5-4897-AC35-2FC9977C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151631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목차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4A465D7-D253-403D-B32B-DF8E84F4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46300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캐주얼 </a:t>
            </a:r>
            <a:r>
              <a:rPr lang="ko-KR" altLang="en-US" sz="2800" dirty="0" err="1"/>
              <a:t>알피지를</a:t>
            </a:r>
            <a:r>
              <a:rPr lang="ko-KR" altLang="en-US" sz="2800" dirty="0"/>
              <a:t> 기획한 이유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기획 목표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모바일 소울 라이트 </a:t>
            </a:r>
            <a:r>
              <a:rPr lang="ko-KR" altLang="en-US" sz="2800" dirty="0" err="1"/>
              <a:t>알피지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리듬 액션 </a:t>
            </a:r>
            <a:r>
              <a:rPr lang="ko-KR" altLang="en-US" sz="2800" dirty="0" err="1"/>
              <a:t>알피지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마법 액션 퍼즐 </a:t>
            </a:r>
            <a:r>
              <a:rPr lang="ko-KR" altLang="en-US" sz="2800" dirty="0" err="1"/>
              <a:t>알피지</a:t>
            </a:r>
            <a:r>
              <a:rPr lang="en-US" altLang="ko-KR" sz="2800" dirty="0"/>
              <a:t>- </a:t>
            </a:r>
            <a:r>
              <a:rPr lang="ko-KR" altLang="en-US" sz="2800" dirty="0"/>
              <a:t>전투방식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참고 게임 또는 자료 소개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501C1F5-192F-40DD-A411-8C99905EA11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5857281-3915-493F-A5B0-3917E9812E4C}"/>
              </a:ext>
            </a:extLst>
          </p:cNvPr>
          <p:cNvSpPr/>
          <p:nvPr/>
        </p:nvSpPr>
        <p:spPr>
          <a:xfrm>
            <a:off x="16778" y="2625754"/>
            <a:ext cx="721453" cy="40866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EC2D8C2-C27E-4ED0-8279-D177EA36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31" y="712268"/>
            <a:ext cx="2106084" cy="21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파타퐁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 </a:t>
            </a:r>
            <a:r>
              <a:rPr lang="en-US" altLang="ko-KR" sz="2000" dirty="0"/>
              <a:t>+ </a:t>
            </a:r>
            <a:r>
              <a:rPr lang="ko-KR" altLang="en-US" sz="2000" dirty="0"/>
              <a:t>캐릭터 디자인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="" xmlns:a16="http://schemas.microsoft.com/office/drawing/2014/main" id="{DD8AD2D4-2C87-409F-B286-E7177201F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4" y="2368895"/>
            <a:ext cx="5227160" cy="296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531ADC-9255-46CB-A99E-B5320A9176A1}"/>
              </a:ext>
            </a:extLst>
          </p:cNvPr>
          <p:cNvSpPr txBox="1"/>
          <p:nvPr/>
        </p:nvSpPr>
        <p:spPr>
          <a:xfrm>
            <a:off x="6096000" y="2358358"/>
            <a:ext cx="5998758" cy="2953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기획한 게임의 영감 된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파타</a:t>
            </a:r>
            <a:r>
              <a:rPr lang="en-US" altLang="ko-KR" dirty="0"/>
              <a:t>, </a:t>
            </a:r>
            <a:r>
              <a:rPr lang="ko-KR" altLang="en-US" dirty="0"/>
              <a:t>퐁</a:t>
            </a:r>
            <a:r>
              <a:rPr lang="en-US" altLang="ko-KR" dirty="0"/>
              <a:t>, </a:t>
            </a:r>
            <a:r>
              <a:rPr lang="ko-KR" altLang="en-US" dirty="0" err="1"/>
              <a:t>차카</a:t>
            </a:r>
            <a:r>
              <a:rPr lang="en-US" altLang="ko-KR" dirty="0"/>
              <a:t>’</a:t>
            </a:r>
            <a:r>
              <a:rPr lang="ko-KR" altLang="en-US" dirty="0"/>
              <a:t>  세가지 소리를 활용해 박자에 맞춰 전투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리듬 게임과 </a:t>
            </a:r>
            <a:r>
              <a:rPr lang="en-US" altLang="ko-KR" dirty="0"/>
              <a:t>RPG </a:t>
            </a:r>
            <a:r>
              <a:rPr lang="ko-KR" altLang="en-US" dirty="0"/>
              <a:t>요소가 적절히 융합된 결과물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미니게임을 통해 재료 아이템을 획득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게임 진행 방식이 원시 부족 컨셉과 잘 맞아 떨어짐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등장하는 외눈박이 캐릭터의 외형이 매우 귀여움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전투로 얻은 제화로 캐릭터를 구입해 부대를 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6D756AD-5BFE-4657-90B6-32628EA2B7B8}"/>
              </a:ext>
            </a:extLst>
          </p:cNvPr>
          <p:cNvSpPr/>
          <p:nvPr/>
        </p:nvSpPr>
        <p:spPr>
          <a:xfrm>
            <a:off x="743004" y="5591011"/>
            <a:ext cx="9742219" cy="460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전진</a:t>
            </a:r>
            <a:r>
              <a:rPr lang="en-US" altLang="ko-KR" dirty="0"/>
              <a:t>                  </a:t>
            </a:r>
            <a:r>
              <a:rPr lang="ko-KR" altLang="en-US" dirty="0"/>
              <a:t>퐁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                 </a:t>
            </a:r>
            <a:r>
              <a:rPr lang="ko-KR" altLang="en-US" dirty="0" err="1"/>
              <a:t>차카</a:t>
            </a:r>
            <a:r>
              <a:rPr lang="en-US" altLang="ko-KR" dirty="0"/>
              <a:t>-</a:t>
            </a:r>
            <a:r>
              <a:rPr lang="ko-KR" altLang="en-US" dirty="0" err="1"/>
              <a:t>차카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막기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AAC48FD-54D9-426F-971A-D9143196EF1B}"/>
              </a:ext>
            </a:extLst>
          </p:cNvPr>
          <p:cNvSpPr/>
          <p:nvPr/>
        </p:nvSpPr>
        <p:spPr>
          <a:xfrm>
            <a:off x="16778" y="2701255"/>
            <a:ext cx="721453" cy="18621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24237B5-CAEC-4555-8681-D560392F473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BBEFB3C-C49A-4EDE-9495-0B6CA7476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라디오 해머</a:t>
            </a:r>
            <a:r>
              <a:rPr lang="en-US" altLang="ko-KR" sz="2000" dirty="0"/>
              <a:t>(</a:t>
            </a:r>
            <a:r>
              <a:rPr lang="ko-KR" altLang="en-US" sz="2000" dirty="0"/>
              <a:t>액션</a:t>
            </a:r>
            <a:r>
              <a:rPr lang="en-US" altLang="ko-KR" sz="2000" dirty="0"/>
              <a:t>, </a:t>
            </a:r>
            <a:r>
              <a:rPr lang="ko-KR" altLang="en-US" sz="2000" dirty="0"/>
              <a:t>게임 표현방식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="" xmlns:a16="http://schemas.microsoft.com/office/drawing/2014/main" id="{DAA94E6A-E439-4323-A8CF-C054E8AE9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2" y="2770736"/>
            <a:ext cx="4805358" cy="2703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CCBFE7D-7025-4226-815B-85C0A1C69153}"/>
              </a:ext>
            </a:extLst>
          </p:cNvPr>
          <p:cNvSpPr txBox="1"/>
          <p:nvPr/>
        </p:nvSpPr>
        <p:spPr>
          <a:xfrm>
            <a:off x="5810158" y="2770736"/>
            <a:ext cx="63610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정형화된 리듬게임 방식을 타파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블록이 아닌 몬스터를 등장시켜 박자에 맞춰 몬스터를 처치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망치를 활용한 리듬감 있는 통쾌한 액션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605A522-8E39-4E19-90A8-E2B7250DDB0E}"/>
              </a:ext>
            </a:extLst>
          </p:cNvPr>
          <p:cNvSpPr/>
          <p:nvPr/>
        </p:nvSpPr>
        <p:spPr>
          <a:xfrm>
            <a:off x="16778" y="2709644"/>
            <a:ext cx="721453" cy="18451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F51B31-F89A-4894-BE4E-8A07C554C02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6B3ECCB-34BB-472D-ABDC-E81D0324A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511A80D-8A5D-47FA-97FC-5B4C3E87FA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0" r="50000"/>
          <a:stretch/>
        </p:blipFill>
        <p:spPr>
          <a:xfrm>
            <a:off x="7303421" y="4142057"/>
            <a:ext cx="1247950" cy="1524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6B11443-E3CE-4E0C-A27C-6CE68E2D4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47" y="4147453"/>
            <a:ext cx="1219370" cy="1524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7D8A887-C014-4D6F-995B-8CA4AF4B2C5C}"/>
              </a:ext>
            </a:extLst>
          </p:cNvPr>
          <p:cNvSpPr txBox="1"/>
          <p:nvPr/>
        </p:nvSpPr>
        <p:spPr>
          <a:xfrm>
            <a:off x="5810158" y="5667024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유저를 돕기도</a:t>
            </a:r>
            <a:r>
              <a:rPr lang="en-US" altLang="ko-KR" dirty="0"/>
              <a:t>, </a:t>
            </a:r>
            <a:r>
              <a:rPr lang="ko-KR" altLang="en-US" dirty="0"/>
              <a:t>방해도 하는 아이템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162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배틀로얄</a:t>
            </a:r>
            <a:r>
              <a:rPr lang="ko-KR" altLang="en-US" dirty="0"/>
              <a:t> </a:t>
            </a:r>
            <a:r>
              <a:rPr lang="ko-KR" altLang="en-US" dirty="0" err="1"/>
              <a:t>테트리스</a:t>
            </a:r>
            <a:r>
              <a:rPr lang="en-US" altLang="ko-KR" sz="2000" dirty="0"/>
              <a:t>(</a:t>
            </a:r>
            <a:r>
              <a:rPr lang="ko-KR" altLang="en-US" sz="2000" dirty="0"/>
              <a:t>대전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24AB4B5-21F1-4981-B26C-8F42DD96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7" y="4231883"/>
            <a:ext cx="3812263" cy="214122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6268F7A-8B05-48AC-87D3-BDD2E0B4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8" y="2246863"/>
            <a:ext cx="3810001" cy="2141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54BD3D-9C43-406D-8C19-44B9D18E1E1A}"/>
              </a:ext>
            </a:extLst>
          </p:cNvPr>
          <p:cNvSpPr txBox="1"/>
          <p:nvPr/>
        </p:nvSpPr>
        <p:spPr>
          <a:xfrm>
            <a:off x="4880622" y="2866211"/>
            <a:ext cx="6510115" cy="2348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다수의 유저가 한 서버에 모여 동일한 게임으로 경쟁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/>
              <a:t>테트리스의</a:t>
            </a:r>
            <a:r>
              <a:rPr lang="ko-KR" altLang="en-US" sz="2000" dirty="0"/>
              <a:t> 방식을 차용해 블록을 제거하는 만큼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다른 플레이어를 방해할 수 있다</a:t>
            </a:r>
            <a:r>
              <a:rPr lang="en-US" altLang="ko-KR" sz="20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중앙에 실제 플레이하는 게임 화면이 나온다</a:t>
            </a:r>
            <a:r>
              <a:rPr lang="en-US" altLang="ko-KR" sz="20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좌우에 현재 다른 플레이어들의 진행 상황을 보여준다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0E5CBC9-350B-4ECC-BE00-1AD486900646}"/>
              </a:ext>
            </a:extLst>
          </p:cNvPr>
          <p:cNvSpPr/>
          <p:nvPr/>
        </p:nvSpPr>
        <p:spPr>
          <a:xfrm>
            <a:off x="16778" y="2642532"/>
            <a:ext cx="721453" cy="19380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F32A7E8-2B00-4092-A27B-895A7529B1E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F1AA8A-EC61-4461-8156-2AE08D3F2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92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두둠칫</a:t>
            </a:r>
            <a:r>
              <a:rPr lang="en-US" altLang="ko-KR" sz="2000" dirty="0"/>
              <a:t>(</a:t>
            </a:r>
            <a:r>
              <a:rPr lang="ko-KR" altLang="en-US" sz="2000" dirty="0"/>
              <a:t>대전</a:t>
            </a:r>
            <a:r>
              <a:rPr lang="en-US" altLang="ko-KR" sz="2000" dirty="0"/>
              <a:t>UI </a:t>
            </a:r>
            <a:r>
              <a:rPr lang="ko-KR" altLang="en-US" sz="2000" dirty="0"/>
              <a:t>처리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6" name="그림 5" descr="실내, 테니스이(가) 표시된 사진&#10;&#10;자동 생성된 설명">
            <a:extLst>
              <a:ext uri="{FF2B5EF4-FFF2-40B4-BE49-F238E27FC236}">
                <a16:creationId xmlns="" xmlns:a16="http://schemas.microsoft.com/office/drawing/2014/main" id="{8B6A14BA-8CDF-47F3-B72E-6326656AB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8" y="1107347"/>
            <a:ext cx="4361222" cy="2719417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="" xmlns:a16="http://schemas.microsoft.com/office/drawing/2014/main" id="{453C9BA2-73C9-4A21-816A-6FDB99412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9" y="3820872"/>
            <a:ext cx="4361222" cy="244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28B67E-F3DA-4D5A-A7EF-3AF87C7CF2AB}"/>
              </a:ext>
            </a:extLst>
          </p:cNvPr>
          <p:cNvSpPr txBox="1"/>
          <p:nvPr/>
        </p:nvSpPr>
        <p:spPr>
          <a:xfrm>
            <a:off x="748120" y="2686844"/>
            <a:ext cx="5726248" cy="2537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대전 컨텐츠는 팀전으로 진행된다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실수를 하거나 점수가 낮은 팀의 캐릭터를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힘없이 주저앉는 듯한 연출을 사용한다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해당 연출이 다른 플레이어에게 승리감을 주기도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상단에 점수를 보여주는 </a:t>
            </a:r>
            <a:r>
              <a:rPr lang="en-US" altLang="ko-KR" dirty="0"/>
              <a:t>UI</a:t>
            </a:r>
            <a:r>
              <a:rPr lang="ko-KR" altLang="en-US" dirty="0"/>
              <a:t>로 현재 등수가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어느 정도인지 플레이어가 쉽게 알 수 있도록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E5E9D63-B0DE-4022-97D3-5831D1DE01F4}"/>
              </a:ext>
            </a:extLst>
          </p:cNvPr>
          <p:cNvSpPr/>
          <p:nvPr/>
        </p:nvSpPr>
        <p:spPr>
          <a:xfrm>
            <a:off x="16778" y="2686844"/>
            <a:ext cx="721453" cy="18679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31511F-D813-445F-BB5B-D3A78A2E46F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87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08F64FE-4AE2-4A76-9587-CC091018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7589E4A-2257-4608-9619-05AB168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2076292"/>
            <a:ext cx="10972800" cy="3613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던전에서 전투 방식은 기존의 </a:t>
            </a:r>
            <a:r>
              <a:rPr lang="en-US" altLang="ko-KR" sz="2800" dirty="0"/>
              <a:t>RPG </a:t>
            </a:r>
            <a:r>
              <a:rPr lang="ko-KR" altLang="en-US" sz="2800" dirty="0"/>
              <a:t>요소와 동일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스킬을 사용에 부가적인 조작을 필요로 한다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마법진을 그리는 것으로 마법의 부가적인 능력을 사용할 수 있다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오토플레이를 지원하지만 스테이지 클리어를 위해서는 직접 조작하는 것을 권하는 방식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A032262-1D78-4B17-874A-32C044BC886B}"/>
              </a:ext>
            </a:extLst>
          </p:cNvPr>
          <p:cNvSpPr/>
          <p:nvPr/>
        </p:nvSpPr>
        <p:spPr>
          <a:xfrm>
            <a:off x="16778" y="2701256"/>
            <a:ext cx="721453" cy="131865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1000AE7-3794-45AB-BBC8-D87170FF7EB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AE00A93-984E-4779-B7E0-CF7AD27E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9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마녀의 샘</a:t>
            </a:r>
            <a:r>
              <a:rPr lang="en-US" altLang="ko-KR" sz="2000" dirty="0"/>
              <a:t>(</a:t>
            </a:r>
            <a:r>
              <a:rPr lang="ko-KR" altLang="en-US" sz="2000" dirty="0"/>
              <a:t>스킬 </a:t>
            </a:r>
            <a:r>
              <a:rPr lang="ko-KR" altLang="en-US" sz="2000" dirty="0" err="1"/>
              <a:t>커스터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마이징</a:t>
            </a:r>
            <a:r>
              <a:rPr lang="en-US" altLang="ko-KR" sz="2000" dirty="0"/>
              <a:t>, </a:t>
            </a:r>
            <a:r>
              <a:rPr lang="ko-KR" altLang="en-US" sz="2000" dirty="0"/>
              <a:t>퍼즐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9" name="그림 8" descr="실내이(가) 표시된 사진&#10;&#10;자동 생성된 설명">
            <a:extLst>
              <a:ext uri="{FF2B5EF4-FFF2-40B4-BE49-F238E27FC236}">
                <a16:creationId xmlns="" xmlns:a16="http://schemas.microsoft.com/office/drawing/2014/main" id="{89409CF1-050E-44B9-9723-5028956A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4" y="2404397"/>
            <a:ext cx="5471634" cy="3055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C0175D1-BAB9-4E0F-A571-B5DB611EF132}"/>
              </a:ext>
            </a:extLst>
          </p:cNvPr>
          <p:cNvSpPr txBox="1"/>
          <p:nvPr/>
        </p:nvSpPr>
        <p:spPr>
          <a:xfrm>
            <a:off x="6227888" y="2737335"/>
            <a:ext cx="5907386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기획에 가장 큰 영감을 받은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플레이어는 필드 나오는 몬스터 또는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NPC</a:t>
            </a:r>
            <a:r>
              <a:rPr lang="ko-KR" altLang="en-US" dirty="0"/>
              <a:t>와 상호작용을 통해 퍼즐을 풀어 나간다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유저의 플레이 스타일에 따라 다양한 결말을 보여준다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83FA38-DD98-4B96-B4FC-3322AA67F412}"/>
              </a:ext>
            </a:extLst>
          </p:cNvPr>
          <p:cNvSpPr/>
          <p:nvPr/>
        </p:nvSpPr>
        <p:spPr>
          <a:xfrm>
            <a:off x="16778" y="2737335"/>
            <a:ext cx="721453" cy="12480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5A4BF76-6EC2-4270-84E6-DDEBA6CEDEF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7A1AEA3-E10E-4050-933F-F09BAE4F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B204A0-4367-4CF9-BAE8-2849B45E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838C05A-A7CF-467D-8ED4-2426E791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마녀의 샘</a:t>
            </a:r>
            <a:r>
              <a:rPr lang="en-US" altLang="ko-KR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스킬 </a:t>
            </a:r>
            <a:r>
              <a:rPr lang="ko-KR" altLang="en-US" sz="2000" dirty="0" err="1"/>
              <a:t>커스터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마이징</a:t>
            </a:r>
            <a:r>
              <a:rPr lang="en-US" altLang="ko-KR" sz="2000" dirty="0"/>
              <a:t>, </a:t>
            </a:r>
            <a:r>
              <a:rPr lang="ko-KR" altLang="en-US" sz="2000" dirty="0"/>
              <a:t>퍼즐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492E980-F571-42FA-8890-1EB92541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80" y="1315298"/>
            <a:ext cx="4362361" cy="2452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B898B4D-EFF5-4EE7-936B-B36F1229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79" y="3766232"/>
            <a:ext cx="4362361" cy="2617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E8F657-B0F2-493E-9A3E-C48FDACD8BAD}"/>
              </a:ext>
            </a:extLst>
          </p:cNvPr>
          <p:cNvSpPr txBox="1"/>
          <p:nvPr/>
        </p:nvSpPr>
        <p:spPr>
          <a:xfrm>
            <a:off x="785067" y="2705011"/>
            <a:ext cx="6187912" cy="21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모험을 통해 재료를 수집한다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재료를 소비해 </a:t>
            </a:r>
            <a:r>
              <a:rPr lang="ko-KR" altLang="en-US" dirty="0" err="1"/>
              <a:t>포션</a:t>
            </a:r>
            <a:r>
              <a:rPr lang="ko-KR" altLang="en-US" dirty="0"/>
              <a:t> 같은 아이템은 만들기도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제조한 아이템으로 상위 마법 문양을 만든다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마법 문양으로 스킬을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등급이 높은 문양을 사용할 수록 기술의 성능은 상승한다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5E80A8C-E777-497D-A072-F8947F9F5C86}"/>
              </a:ext>
            </a:extLst>
          </p:cNvPr>
          <p:cNvSpPr/>
          <p:nvPr/>
        </p:nvSpPr>
        <p:spPr>
          <a:xfrm>
            <a:off x="16778" y="2705012"/>
            <a:ext cx="721453" cy="12631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D85E44-8BBA-4C7D-A47A-A6DA7BE9DDE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950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해리포터 </a:t>
            </a:r>
            <a:r>
              <a:rPr lang="en-US" altLang="ko-KR" dirty="0"/>
              <a:t>: </a:t>
            </a:r>
            <a:r>
              <a:rPr lang="ko-KR" altLang="en-US" dirty="0"/>
              <a:t>마법사 연합</a:t>
            </a:r>
            <a:r>
              <a:rPr lang="en-US" altLang="ko-KR" sz="2000" dirty="0"/>
              <a:t>(</a:t>
            </a:r>
            <a:r>
              <a:rPr lang="ko-KR" altLang="en-US" sz="2000" dirty="0"/>
              <a:t>스킬 사용 방법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테이블, 실내이(가) 표시된 사진&#10;&#10;자동 생성된 설명">
            <a:extLst>
              <a:ext uri="{FF2B5EF4-FFF2-40B4-BE49-F238E27FC236}">
                <a16:creationId xmlns="" xmlns:a16="http://schemas.microsoft.com/office/drawing/2014/main" id="{6281B14A-C0D0-4767-85F5-2A0FF5CEB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91469" y="2127183"/>
            <a:ext cx="2011326" cy="4138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3D9952-C740-491E-A5D4-03BAD2E53D64}"/>
              </a:ext>
            </a:extLst>
          </p:cNvPr>
          <p:cNvSpPr txBox="1"/>
          <p:nvPr/>
        </p:nvSpPr>
        <p:spPr>
          <a:xfrm>
            <a:off x="5049140" y="2973293"/>
            <a:ext cx="6675225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포켓몬 </a:t>
            </a:r>
            <a:r>
              <a:rPr lang="en-US" altLang="ko-KR" dirty="0"/>
              <a:t>GO </a:t>
            </a:r>
            <a:r>
              <a:rPr lang="ko-KR" altLang="en-US" dirty="0"/>
              <a:t>이후 출시된 인기 판타지 해리포터</a:t>
            </a:r>
            <a:r>
              <a:rPr lang="en-US" altLang="ko-KR" dirty="0"/>
              <a:t>IP</a:t>
            </a:r>
            <a:r>
              <a:rPr lang="ko-KR" altLang="en-US" dirty="0"/>
              <a:t>를 활용한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전투시 화면에 패턴이 나온다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패턴을 따라 그리는 것으로 공격</a:t>
            </a:r>
            <a:r>
              <a:rPr lang="en-US" altLang="ko-KR" dirty="0"/>
              <a:t>, </a:t>
            </a:r>
            <a:r>
              <a:rPr lang="ko-KR" altLang="en-US" dirty="0"/>
              <a:t>방어를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마법사라는 특성을 잘 활용한 게임이라고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89A5348-832E-4F90-9102-0F66B3130D2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457410-C270-46D2-BF88-363116424527}"/>
              </a:ext>
            </a:extLst>
          </p:cNvPr>
          <p:cNvSpPr/>
          <p:nvPr/>
        </p:nvSpPr>
        <p:spPr>
          <a:xfrm>
            <a:off x="16778" y="2734812"/>
            <a:ext cx="721453" cy="130029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3AF5074-9007-4DC2-9E60-893BDA4A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F7E4C86-ADBF-4153-AA63-672ED00CC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6" y="2127183"/>
            <a:ext cx="1916141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9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380023-9822-4DF9-9DBE-ECC74E1B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게임 초안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5B0821A-01EC-4E13-A647-F72EB562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24266"/>
          </a:xfrm>
        </p:spPr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pic>
        <p:nvPicPr>
          <p:cNvPr id="9" name="그림 8" descr="자연이(가) 표시된 사진&#10;&#10;자동 생성된 설명">
            <a:extLst>
              <a:ext uri="{FF2B5EF4-FFF2-40B4-BE49-F238E27FC236}">
                <a16:creationId xmlns="" xmlns:a16="http://schemas.microsoft.com/office/drawing/2014/main" id="{8D36E29C-A763-4348-A1F5-EA9F2BC82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1797485"/>
            <a:ext cx="6526060" cy="3670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D29FEF-8581-4418-90A3-B3F46CAADF42}"/>
              </a:ext>
            </a:extLst>
          </p:cNvPr>
          <p:cNvSpPr txBox="1"/>
          <p:nvPr/>
        </p:nvSpPr>
        <p:spPr>
          <a:xfrm>
            <a:off x="6654392" y="2607289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스킬을 사용하면 해당 스킬의 커맨드를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그릴 수 있도록</a:t>
            </a:r>
            <a:r>
              <a:rPr lang="en-US" altLang="ko-KR" dirty="0"/>
              <a:t> </a:t>
            </a:r>
            <a:r>
              <a:rPr lang="ko-KR" altLang="en-US" dirty="0"/>
              <a:t>흐리게 </a:t>
            </a:r>
            <a:r>
              <a:rPr lang="en-US" altLang="ko-KR" dirty="0"/>
              <a:t>UI</a:t>
            </a:r>
            <a:r>
              <a:rPr lang="ko-KR" altLang="en-US" dirty="0"/>
              <a:t>를 연출해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34E6F2D-3800-46EC-84C4-4C14A203998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316910" y="2930455"/>
            <a:ext cx="337482" cy="75166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124B5F4-6C66-47D6-BD0C-5774B7FE2DDA}"/>
              </a:ext>
            </a:extLst>
          </p:cNvPr>
          <p:cNvSpPr txBox="1"/>
          <p:nvPr/>
        </p:nvSpPr>
        <p:spPr>
          <a:xfrm>
            <a:off x="898904" y="5260043"/>
            <a:ext cx="10394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커맨드를 사용해 스킬을 사용할 시에 추가효과가 발생하도록 게임 구상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아이템 수집을 위해 자동 사냥 모드를 지원</a:t>
            </a:r>
            <a:r>
              <a:rPr lang="en-US" altLang="ko-KR" dirty="0"/>
              <a:t>, </a:t>
            </a:r>
            <a:r>
              <a:rPr lang="ko-KR" altLang="en-US" dirty="0"/>
              <a:t>커맨드를 직접 사용할 수 없어 원활한 사냥은 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F9F70AC-9AA3-4C0C-B675-9997ED2E91F1}"/>
              </a:ext>
            </a:extLst>
          </p:cNvPr>
          <p:cNvSpPr txBox="1"/>
          <p:nvPr/>
        </p:nvSpPr>
        <p:spPr>
          <a:xfrm>
            <a:off x="6667534" y="4341978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커맨드 사용 여부는 유저의 취향을 </a:t>
            </a:r>
            <a:endParaRPr lang="en-US" altLang="ko-KR" dirty="0"/>
          </a:p>
          <a:p>
            <a:r>
              <a:rPr lang="ko-KR" altLang="en-US" dirty="0"/>
              <a:t>타기 때문에 </a:t>
            </a:r>
            <a:r>
              <a:rPr lang="en-US" altLang="ko-KR" dirty="0"/>
              <a:t>on/off </a:t>
            </a:r>
            <a:r>
              <a:rPr lang="ko-KR" altLang="en-US" dirty="0"/>
              <a:t>시스템을 적용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E13138D-8998-4073-A967-5CC812AC5B5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FADE3151-EB60-4A79-A404-079A36F286D4}"/>
              </a:ext>
            </a:extLst>
          </p:cNvPr>
          <p:cNvSpPr/>
          <p:nvPr/>
        </p:nvSpPr>
        <p:spPr>
          <a:xfrm>
            <a:off x="16778" y="2765145"/>
            <a:ext cx="721453" cy="12553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A2C1F5E-40C0-4A88-A934-1EF1CC7D1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FE34650-A74C-4C1A-8C5A-D6B11AA7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86EE4-8329-42EF-9EFD-8E1E822D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1. </a:t>
            </a:r>
            <a:r>
              <a:rPr lang="ko-KR" altLang="en-US" sz="2800" dirty="0"/>
              <a:t>모바일 소울 라이트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2. </a:t>
            </a:r>
            <a:r>
              <a:rPr lang="ko-KR" altLang="en-US" sz="2800" dirty="0"/>
              <a:t>리듬 액션 대전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3. </a:t>
            </a:r>
            <a:r>
              <a:rPr lang="ko-KR" altLang="en-US" sz="2800" dirty="0"/>
              <a:t>마법 퍼즐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기획 과정에서 구현이 다소 어려운 부분이 추가 된 것 같다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컨텐츠 소비</a:t>
            </a:r>
            <a:r>
              <a:rPr lang="en-US" altLang="ko-KR" sz="2800" dirty="0"/>
              <a:t>, </a:t>
            </a:r>
            <a:r>
              <a:rPr lang="ko-KR" altLang="en-US" sz="2800" dirty="0"/>
              <a:t>현금 결제 요소를 구체적으로 설명하지 않았다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컨텐츠 보완 필요 </a:t>
            </a:r>
            <a:r>
              <a:rPr lang="en-US" altLang="ko-KR" sz="2800" dirty="0"/>
              <a:t>. (</a:t>
            </a:r>
            <a:r>
              <a:rPr lang="ko-KR" altLang="en-US" sz="2800" dirty="0"/>
              <a:t>모바일 유저는 귀찮은 것을 싫어 한다</a:t>
            </a:r>
            <a:r>
              <a:rPr lang="en-US" altLang="ko-KR" sz="2800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D5FAAE-AAE4-4653-AAD5-0EE7BA60AE9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7E7445E-3F4A-45F0-A2A6-66F762FA82BC}"/>
              </a:ext>
            </a:extLst>
          </p:cNvPr>
          <p:cNvSpPr/>
          <p:nvPr/>
        </p:nvSpPr>
        <p:spPr>
          <a:xfrm>
            <a:off x="16778" y="2765145"/>
            <a:ext cx="721453" cy="663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3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MMORPG </a:t>
            </a:r>
            <a:r>
              <a:rPr lang="ko-KR" altLang="en-US" sz="2400" dirty="0"/>
              <a:t>장르의 기업 매출의 성공 가능성은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단계에서 투자 비용이 타 장르에 비해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높은 개발 비용을 마케팅으로 사용하기도 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마케팅 능력이 대기업에 비해 중견기업이 부족한 것이 사실이다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불변의 </a:t>
            </a:r>
            <a:r>
              <a:rPr lang="en-US" altLang="ko-KR" sz="2400" dirty="0"/>
              <a:t>High Risk, High Return </a:t>
            </a:r>
            <a:r>
              <a:rPr lang="ko-KR" altLang="en-US" sz="2400" dirty="0"/>
              <a:t>법칙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소규모 또는 중견개발사에서 위험을 감수하고 도전하기에는 무리가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설상 가상으로 모바일 게임의 수명은 </a:t>
            </a:r>
            <a:r>
              <a:rPr lang="en-US" altLang="ko-KR" sz="2400" dirty="0"/>
              <a:t>PC</a:t>
            </a:r>
            <a:r>
              <a:rPr lang="ko-KR" altLang="en-US" sz="2400" dirty="0"/>
              <a:t>게임과 비교하면 매우 짧다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98BF54-1E27-4696-A626-466BD487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6651863-367B-4331-B730-AFA6C5D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56" y="2857500"/>
            <a:ext cx="7924800" cy="114300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01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781" y="31104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MMORPG </a:t>
            </a:r>
            <a:r>
              <a:rPr lang="ko-KR" altLang="en-US" sz="2400" dirty="0"/>
              <a:t>장르의 기업 매출의 성공 가능성은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단계에서 투자 비용이 타 장르에 비해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높은 개발 비용을 마케팅으로 사용하기도 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마케팅 능력이 대기업에 비해 중견기업이 부족한 것이 사실이다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불변의 </a:t>
            </a:r>
            <a:r>
              <a:rPr lang="en-US" altLang="ko-KR" sz="2400" dirty="0"/>
              <a:t>High Risk, High Return </a:t>
            </a:r>
            <a:r>
              <a:rPr lang="ko-KR" altLang="en-US" sz="2400" dirty="0"/>
              <a:t>법칙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소규모 또는 중견개발사에서 위험을 감수하고 도전하기에는 무리가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설상 가상으로 모바일 게임의 수명은 </a:t>
            </a:r>
            <a:r>
              <a:rPr lang="en-US" altLang="ko-KR" sz="2400" dirty="0"/>
              <a:t>PC</a:t>
            </a:r>
            <a:r>
              <a:rPr lang="ko-KR" altLang="en-US" sz="2400" dirty="0"/>
              <a:t>게임과 비교하면 매우 짧다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1717302" y="3993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2</a:t>
            </a:r>
            <a:endParaRPr lang="ko-KR" altLang="en-US" sz="60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198BF54-1E27-4696-A626-466BD487E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8" y="241614"/>
            <a:ext cx="726604" cy="726604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319315" y="-666750"/>
            <a:ext cx="9581580" cy="485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 err="1" smtClean="0">
                <a:solidFill>
                  <a:srgbClr val="FF0000"/>
                </a:solidFill>
              </a:rPr>
              <a:t>픽토그램을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대분류</a:t>
            </a:r>
            <a:r>
              <a:rPr lang="ko-KR" altLang="en-US" sz="1400" dirty="0" smtClean="0">
                <a:solidFill>
                  <a:srgbClr val="FF0000"/>
                </a:solidFill>
              </a:rPr>
              <a:t> 앞에 두는 것이 내용을 전달 할 때 더 효과적이다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02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E24678-972A-45C3-BC87-F41ABDE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0D5413-D275-4A80-996C-67C6C87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비교적 낮은 개발비용으로 기업의 부담이 적어진다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장르의 혼합이 가능한 점을 이용해 다른 장르의 장점을 가져올 수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모바일 게임시장에서 </a:t>
            </a:r>
            <a:r>
              <a:rPr lang="en-US" altLang="ko-KR" sz="2400" dirty="0"/>
              <a:t>RPG</a:t>
            </a:r>
            <a:r>
              <a:rPr lang="ko-KR" altLang="en-US" sz="2400" dirty="0"/>
              <a:t>보다 이용자 수가 높은 장르는 퍼즐</a:t>
            </a:r>
            <a:r>
              <a:rPr lang="en-US" altLang="ko-KR" sz="2400" dirty="0"/>
              <a:t>/</a:t>
            </a:r>
            <a:r>
              <a:rPr lang="ko-KR" altLang="en-US" sz="2400" dirty="0"/>
              <a:t>캐주얼이다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모바일 기기에 친숙한 </a:t>
            </a:r>
            <a:r>
              <a:rPr lang="en-US" altLang="ko-KR" sz="2400" dirty="0"/>
              <a:t>10</a:t>
            </a:r>
            <a:r>
              <a:rPr lang="ko-KR" altLang="en-US" sz="2400" dirty="0"/>
              <a:t>대 </a:t>
            </a:r>
            <a:r>
              <a:rPr lang="en-US" altLang="ko-KR" sz="2400" dirty="0"/>
              <a:t>20</a:t>
            </a:r>
            <a:r>
              <a:rPr lang="ko-KR" altLang="en-US" sz="2400" dirty="0"/>
              <a:t>대 층에 어필하기 좋은 방식이다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현재 </a:t>
            </a:r>
            <a:r>
              <a:rPr lang="en-US" altLang="ko-KR" sz="2400" dirty="0"/>
              <a:t>10</a:t>
            </a:r>
            <a:r>
              <a:rPr lang="ko-KR" altLang="en-US" sz="2400" dirty="0"/>
              <a:t>대가 성인이 되었을 때 추억을 회상할 수 있도록 </a:t>
            </a:r>
            <a:r>
              <a:rPr lang="en-US" altLang="ko-KR" sz="2400" dirty="0"/>
              <a:t>IP</a:t>
            </a:r>
            <a:r>
              <a:rPr lang="ko-KR" altLang="en-US" sz="2400" dirty="0"/>
              <a:t>의 재활용이 가능하다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실패의 리스크가 작아 실패 이후 다음 작품을 준비할 수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MMORPG</a:t>
            </a:r>
            <a:r>
              <a:rPr lang="ko-KR" altLang="en-US" sz="2400" dirty="0"/>
              <a:t>대비 낮은 </a:t>
            </a:r>
            <a:r>
              <a:rPr lang="ko-KR" altLang="en-US" sz="2400" dirty="0" err="1"/>
              <a:t>금액로</a:t>
            </a:r>
            <a:r>
              <a:rPr lang="ko-KR" altLang="en-US" sz="2400" dirty="0"/>
              <a:t> 소비자에게 합리적인 상품을 판매할 수 있다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0D2EF9-B08E-4193-A15A-6182C920EA7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03B1D20-BDD6-4D34-AF37-F068D388837E}"/>
              </a:ext>
            </a:extLst>
          </p:cNvPr>
          <p:cNvSpPr/>
          <p:nvPr/>
        </p:nvSpPr>
        <p:spPr>
          <a:xfrm>
            <a:off x="16778" y="2659310"/>
            <a:ext cx="721453" cy="37242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7E05EB8-C0A8-4644-AC27-292529C38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87CAF6E-AE88-47F9-B937-6486E0E2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25990"/>
            <a:ext cx="7924800" cy="1143000"/>
          </a:xfrm>
        </p:spPr>
        <p:txBody>
          <a:bodyPr/>
          <a:lstStyle/>
          <a:p>
            <a:r>
              <a:rPr lang="ko-KR" altLang="en-US" dirty="0"/>
              <a:t>기획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4AE8846-2E3F-4FB4-97B8-808FD3E4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Easy</a:t>
            </a:r>
            <a:r>
              <a:rPr lang="ko-KR" altLang="en-US" sz="2400" dirty="0"/>
              <a:t> </a:t>
            </a:r>
            <a:r>
              <a:rPr lang="en-US" altLang="ko-KR" sz="2400" dirty="0"/>
              <a:t>think, Hard learning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적은 개발비용</a:t>
            </a:r>
            <a:r>
              <a:rPr lang="en-US" altLang="ko-KR" sz="2400" dirty="0"/>
              <a:t>,</a:t>
            </a:r>
            <a:r>
              <a:rPr lang="ko-KR" altLang="en-US" sz="2400" dirty="0"/>
              <a:t> 최고의 효율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유저가 짧은 시간 동안</a:t>
            </a:r>
            <a:r>
              <a:rPr lang="en-US" altLang="ko-KR" sz="2400" dirty="0"/>
              <a:t> </a:t>
            </a:r>
            <a:r>
              <a:rPr lang="ko-KR" altLang="en-US" sz="2400" dirty="0"/>
              <a:t>최고의 경험을 할 수 있도록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10~20</a:t>
            </a:r>
            <a:r>
              <a:rPr lang="ko-KR" altLang="en-US" sz="2400" dirty="0"/>
              <a:t>대에게 친화적인 게임 진행 방식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30~40</a:t>
            </a:r>
            <a:r>
              <a:rPr lang="ko-KR" altLang="en-US" sz="2400" dirty="0"/>
              <a:t>대를 버리지 않는 편의기능</a:t>
            </a:r>
            <a:r>
              <a:rPr lang="en-US" altLang="ko-KR" sz="2400" dirty="0"/>
              <a:t>(</a:t>
            </a:r>
            <a:r>
              <a:rPr lang="ko-KR" altLang="en-US" sz="2400" dirty="0"/>
              <a:t>수동과 오토의 보상의 차이를 만든다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게임 플레이에 영향을 적게 주는 결제 방식 강구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싱글 플레이와 도전</a:t>
            </a:r>
            <a:r>
              <a:rPr lang="en-US" altLang="ko-KR" sz="2400" dirty="0"/>
              <a:t>, </a:t>
            </a:r>
            <a:r>
              <a:rPr lang="ko-KR" altLang="en-US" sz="2400" dirty="0"/>
              <a:t>멀티 플레이를 구별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3537F69-700C-426B-9E5A-9FBDD9C76AC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3B9EE74-4B1C-429F-9217-6603004728EC}"/>
              </a:ext>
            </a:extLst>
          </p:cNvPr>
          <p:cNvSpPr/>
          <p:nvPr/>
        </p:nvSpPr>
        <p:spPr>
          <a:xfrm>
            <a:off x="16778" y="2558642"/>
            <a:ext cx="721453" cy="32124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14C354D-CC3A-41D4-BC7F-9E3C953F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01" y="679593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DEB7B81-96FE-424C-8A7E-998DC9D1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D8DEC0F-7A22-4A2B-88D6-17C70241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공격</a:t>
            </a:r>
            <a:r>
              <a:rPr lang="en-US" altLang="ko-KR" sz="2400" dirty="0"/>
              <a:t>, </a:t>
            </a:r>
            <a:r>
              <a:rPr lang="ko-KR" altLang="en-US" sz="2400" dirty="0"/>
              <a:t>방어</a:t>
            </a:r>
            <a:r>
              <a:rPr lang="en-US" altLang="ko-KR" sz="2400" dirty="0"/>
              <a:t>, </a:t>
            </a:r>
            <a:r>
              <a:rPr lang="ko-KR" altLang="en-US" sz="2400" dirty="0"/>
              <a:t>회피 로만 이루어진 전투방식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단계별로 나오는 대형 몬스터를 공략하는 게임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몬스터의 공격 패턴을 읽는 것이 상위 유저가 되기 위한 필수 조건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던전 클리어 보상 </a:t>
            </a:r>
            <a:r>
              <a:rPr lang="en-US" altLang="ko-KR" sz="2400" dirty="0"/>
              <a:t>&amp; </a:t>
            </a:r>
            <a:r>
              <a:rPr lang="ko-KR" altLang="en-US" sz="2400" dirty="0"/>
              <a:t>성장 능력을 </a:t>
            </a:r>
            <a:r>
              <a:rPr lang="en-US" altLang="ko-KR" sz="2400" dirty="0"/>
              <a:t>3</a:t>
            </a:r>
            <a:r>
              <a:rPr lang="ko-KR" altLang="en-US" sz="2400" dirty="0"/>
              <a:t>중 </a:t>
            </a:r>
            <a:r>
              <a:rPr lang="en-US" altLang="ko-KR" sz="2400" dirty="0"/>
              <a:t>1</a:t>
            </a:r>
            <a:r>
              <a:rPr lang="ko-KR" altLang="en-US" sz="2400" dirty="0"/>
              <a:t>텍 랜덤요소를 추가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3, 6, 9 </a:t>
            </a:r>
            <a:r>
              <a:rPr lang="ko-KR" altLang="en-US" sz="2400" dirty="0"/>
              <a:t>던전에 미니게임을 배치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환생 시스템으로 새로운 방식의 플레이를 가능하도록 설계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4A3F7D-F3FC-426C-8735-1E8ABF94A14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EF5B2F-1692-4BD7-9B6E-E718CACFEE2C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4D03EF4-2690-49D1-BFCF-17D6840B9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8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4" y="240654"/>
            <a:ext cx="8515091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55" y="1527048"/>
            <a:ext cx="10972800" cy="7044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소울 </a:t>
            </a:r>
            <a:r>
              <a:rPr lang="en-US" altLang="ko-KR" sz="2000" dirty="0"/>
              <a:t>( </a:t>
            </a:r>
            <a:r>
              <a:rPr lang="ko-KR" altLang="en-US" sz="2000" dirty="0"/>
              <a:t>전투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C35D5EF-0D4B-47E7-B72B-6920816DE400}"/>
              </a:ext>
            </a:extLst>
          </p:cNvPr>
          <p:cNvSpPr txBox="1"/>
          <p:nvPr/>
        </p:nvSpPr>
        <p:spPr>
          <a:xfrm>
            <a:off x="5110793" y="2231472"/>
            <a:ext cx="6460423" cy="21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마니악한</a:t>
            </a:r>
            <a:r>
              <a:rPr lang="ko-KR" altLang="en-US" dirty="0"/>
              <a:t> 몬스터 공격 패턴</a:t>
            </a:r>
            <a:r>
              <a:rPr lang="en-US" altLang="ko-KR" dirty="0"/>
              <a:t>(</a:t>
            </a:r>
            <a:r>
              <a:rPr lang="ko-KR" altLang="en-US" dirty="0"/>
              <a:t>이해하지 못하면 금방 죽는다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주로 회피 또는 막기로 만든 빈틈을 활용한 공격을 통해 공략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전투에 영향을 주는 능력치 </a:t>
            </a:r>
            <a:r>
              <a:rPr lang="en-US" altLang="ko-KR" dirty="0"/>
              <a:t>( 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스테미너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활동량 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무기에 따른 공격 방식의 차이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문제는 사망 시 유저에게 페널티가 부여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2F9590C7-4B48-457D-872E-F44632B5A923}"/>
              </a:ext>
            </a:extLst>
          </p:cNvPr>
          <p:cNvGrpSpPr/>
          <p:nvPr/>
        </p:nvGrpSpPr>
        <p:grpSpPr>
          <a:xfrm>
            <a:off x="888968" y="4749434"/>
            <a:ext cx="8293880" cy="1469042"/>
            <a:chOff x="746355" y="4749434"/>
            <a:chExt cx="8293880" cy="1469042"/>
          </a:xfrm>
        </p:grpSpPr>
        <p:pic>
          <p:nvPicPr>
            <p:cNvPr id="9" name="그림 8" descr="건물, 생활, 벽난로, 바닥이(가) 표시된 사진&#10;&#10;자동 생성된 설명">
              <a:extLst>
                <a:ext uri="{FF2B5EF4-FFF2-40B4-BE49-F238E27FC236}">
                  <a16:creationId xmlns="" xmlns:a16="http://schemas.microsoft.com/office/drawing/2014/main" id="{3A38862E-DC4D-4F60-93FF-155169C1A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6" t="3704" r="44604" b="85303"/>
            <a:stretch/>
          </p:blipFill>
          <p:spPr>
            <a:xfrm>
              <a:off x="746355" y="4749434"/>
              <a:ext cx="6532182" cy="7905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6AE65043-7F81-4B41-8C23-F092E31CDDC3}"/>
                </a:ext>
              </a:extLst>
            </p:cNvPr>
            <p:cNvSpPr txBox="1"/>
            <p:nvPr/>
          </p:nvSpPr>
          <p:spPr>
            <a:xfrm>
              <a:off x="1181784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</a:rPr>
                <a:t>마력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8D21EB2-9184-463B-AFA3-FC2123DD83B1}"/>
                </a:ext>
              </a:extLst>
            </p:cNvPr>
            <p:cNvSpPr txBox="1"/>
            <p:nvPr/>
          </p:nvSpPr>
          <p:spPr>
            <a:xfrm>
              <a:off x="3824501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기력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2AAB397-ADE8-4FC3-BB44-E1CF4B15BF17}"/>
                </a:ext>
              </a:extLst>
            </p:cNvPr>
            <p:cNvSpPr txBox="1"/>
            <p:nvPr/>
          </p:nvSpPr>
          <p:spPr>
            <a:xfrm>
              <a:off x="8393904" y="47753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체력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="" xmlns:a16="http://schemas.microsoft.com/office/drawing/2014/main" id="{CC675575-828D-407A-B952-679A2993C5D9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1504950" y="5144720"/>
              <a:ext cx="189300" cy="704424"/>
            </a:xfrm>
            <a:prstGeom prst="straightConnector1">
              <a:avLst/>
            </a:prstGeom>
            <a:ln w="317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="" xmlns:a16="http://schemas.microsoft.com/office/drawing/2014/main" id="{3B179B35-1B58-4576-A68C-EEAB8F0A3B18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3406048" y="5311036"/>
              <a:ext cx="741619" cy="538108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07C0AEFE-A485-40BD-BD09-55FAD5096B77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7138804" y="4960054"/>
              <a:ext cx="1255100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317F430-1B66-4C19-9C5E-4F2374D862FB}"/>
              </a:ext>
            </a:extLst>
          </p:cNvPr>
          <p:cNvSpPr txBox="1"/>
          <p:nvPr/>
        </p:nvSpPr>
        <p:spPr>
          <a:xfrm>
            <a:off x="5705479" y="5746438"/>
            <a:ext cx="458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투자하는 능력치에 따라 변하는 게임 난이도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CC949EC-6D2C-49E2-879E-97B9D048AD35}"/>
              </a:ext>
            </a:extLst>
          </p:cNvPr>
          <p:cNvSpPr/>
          <p:nvPr/>
        </p:nvSpPr>
        <p:spPr>
          <a:xfrm>
            <a:off x="8389" y="2692866"/>
            <a:ext cx="721453" cy="2451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3CA4874-60DE-4C6C-B1E0-D848AC78DD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DB60338-4667-4D13-8181-80B9C613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4A6F17E-863D-476D-AB66-E5C545A3C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3" y="2269855"/>
            <a:ext cx="4121403" cy="23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2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F8B934-40E8-4DF8-A7EB-2B4C20AA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32006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947FE49-C216-4F63-9CE9-124CABF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소울 </a:t>
            </a:r>
            <a:r>
              <a:rPr lang="en-US" altLang="ko-KR" sz="2000" dirty="0"/>
              <a:t>(</a:t>
            </a:r>
            <a:r>
              <a:rPr lang="ko-KR" altLang="en-US" sz="2000" dirty="0"/>
              <a:t>무기 디자인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="" xmlns:a16="http://schemas.microsoft.com/office/drawing/2014/main" id="{3F816CB8-5B9A-4FEF-B3D8-C410415C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20783" r="57125" b="27825"/>
          <a:stretch/>
        </p:blipFill>
        <p:spPr>
          <a:xfrm>
            <a:off x="1244382" y="2386027"/>
            <a:ext cx="3826493" cy="3096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A0758C-A037-46EA-A90A-FFB4B5BFA6B0}"/>
              </a:ext>
            </a:extLst>
          </p:cNvPr>
          <p:cNvSpPr txBox="1"/>
          <p:nvPr/>
        </p:nvSpPr>
        <p:spPr>
          <a:xfrm>
            <a:off x="5504817" y="2771645"/>
            <a:ext cx="58644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무기 종류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착용한 무기 컨셉에 따라 바뀌는 공격 모션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무기 강화가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속도</a:t>
            </a:r>
            <a:r>
              <a:rPr lang="en-US" altLang="ko-KR" dirty="0"/>
              <a:t>(</a:t>
            </a:r>
            <a:r>
              <a:rPr lang="ko-KR" altLang="en-US" dirty="0"/>
              <a:t>단검</a:t>
            </a:r>
            <a:r>
              <a:rPr lang="en-US" altLang="ko-KR" dirty="0"/>
              <a:t>&gt;</a:t>
            </a:r>
            <a:r>
              <a:rPr lang="ko-KR" altLang="en-US" dirty="0"/>
              <a:t>도끼</a:t>
            </a:r>
            <a:r>
              <a:rPr lang="en-US" altLang="ko-KR" dirty="0"/>
              <a:t>), </a:t>
            </a:r>
            <a:r>
              <a:rPr lang="ko-KR" altLang="en-US" dirty="0"/>
              <a:t>데미지</a:t>
            </a:r>
            <a:r>
              <a:rPr lang="en-US" altLang="ko-KR" dirty="0"/>
              <a:t>(</a:t>
            </a:r>
            <a:r>
              <a:rPr lang="ko-KR" altLang="en-US" dirty="0"/>
              <a:t>도끼</a:t>
            </a:r>
            <a:r>
              <a:rPr lang="en-US" altLang="ko-KR" dirty="0"/>
              <a:t>&gt;</a:t>
            </a:r>
            <a:r>
              <a:rPr lang="ko-KR" altLang="en-US" dirty="0"/>
              <a:t>단검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방패의 유무가 게임의 큰 영향을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E4A3D861-163F-46EA-B1A1-6D5A72FC0281}"/>
              </a:ext>
            </a:extLst>
          </p:cNvPr>
          <p:cNvGrpSpPr/>
          <p:nvPr/>
        </p:nvGrpSpPr>
        <p:grpSpPr>
          <a:xfrm>
            <a:off x="16778" y="249485"/>
            <a:ext cx="815757" cy="4934991"/>
            <a:chOff x="16778" y="249485"/>
            <a:chExt cx="815757" cy="4934991"/>
          </a:xfrm>
          <a:solidFill>
            <a:schemeClr val="bg2">
              <a:lumMod val="10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FC8EAC7-49D7-4849-9404-190EB0DA3C5F}"/>
                </a:ext>
              </a:extLst>
            </p:cNvPr>
            <p:cNvSpPr/>
            <p:nvPr/>
          </p:nvSpPr>
          <p:spPr>
            <a:xfrm>
              <a:off x="16778" y="2771646"/>
              <a:ext cx="721453" cy="241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09ACAC3-909D-4605-892F-342599DC2BEF}"/>
                </a:ext>
              </a:extLst>
            </p:cNvPr>
            <p:cNvSpPr txBox="1"/>
            <p:nvPr/>
          </p:nvSpPr>
          <p:spPr>
            <a:xfrm rot="20356481">
              <a:off x="59952" y="249485"/>
              <a:ext cx="772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D3CF5BF-F1C6-4470-9DD9-4A057BE9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646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877</TotalTime>
  <Words>1579</Words>
  <Application>Microsoft Office PowerPoint</Application>
  <PresentationFormat>사용자 지정</PresentationFormat>
  <Paragraphs>228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New_Education02</vt:lpstr>
      <vt:lpstr>아이디어  제안서</vt:lpstr>
      <vt:lpstr>목차 </vt:lpstr>
      <vt:lpstr>캐주얼 알피지를 기획한 이유</vt:lpstr>
      <vt:lpstr>캐주얼 알피지를 기획한 이유</vt:lpstr>
      <vt:lpstr>캐주얼 알피지를 기획한 이유</vt:lpstr>
      <vt:lpstr>기획 목적</vt:lpstr>
      <vt:lpstr>모바일 소울 라이트 RPG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– 유사 게임</vt:lpstr>
      <vt:lpstr>모바일 소울 라이트 RPG – 게임 초안</vt:lpstr>
      <vt:lpstr>리듬 액션 RPG</vt:lpstr>
      <vt:lpstr>리듬 액션 RPG – 참고 게임</vt:lpstr>
      <vt:lpstr>리듬 액션 RPG – 참고 게임</vt:lpstr>
      <vt:lpstr>리듬 액션 RPG – 참고 게임</vt:lpstr>
      <vt:lpstr>리듬 액션 RPG – 참고 게임</vt:lpstr>
      <vt:lpstr>마법 퍼즐 RPG</vt:lpstr>
      <vt:lpstr>마법 퍼즐 RPG – 참고 게임</vt:lpstr>
      <vt:lpstr>마법 퍼즐 RPG – 참고 게임</vt:lpstr>
      <vt:lpstr>마법 퍼즐 RPG – 참고 게임</vt:lpstr>
      <vt:lpstr>마법 퍼즐 RPG – 게임 초안</vt:lpstr>
      <vt:lpstr>마치며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FullName</cp:lastModifiedBy>
  <cp:revision>80</cp:revision>
  <dcterms:created xsi:type="dcterms:W3CDTF">2019-09-02T12:04:47Z</dcterms:created>
  <dcterms:modified xsi:type="dcterms:W3CDTF">2019-09-04T06:20:19Z</dcterms:modified>
</cp:coreProperties>
</file>